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Lst>
  <p:notesMasterIdLst>
    <p:notesMasterId r:id="rId13"/>
  </p:notesMasterIdLst>
  <p:sldIdLst>
    <p:sldId id="315" r:id="rId2"/>
    <p:sldId id="316" r:id="rId3"/>
    <p:sldId id="320" r:id="rId4"/>
    <p:sldId id="323" r:id="rId5"/>
    <p:sldId id="325" r:id="rId6"/>
    <p:sldId id="326" r:id="rId7"/>
    <p:sldId id="329" r:id="rId8"/>
    <p:sldId id="331" r:id="rId9"/>
    <p:sldId id="324" r:id="rId10"/>
    <p:sldId id="330" r:id="rId11"/>
    <p:sldId id="328"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8E8"/>
    <a:srgbClr val="EEEEE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CA"/>
          </a:p>
        </p:txBody>
      </p:sp>
      <p:sp>
        <p:nvSpPr>
          <p:cNvPr id="645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CA"/>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45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CA"/>
          </a:p>
        </p:txBody>
      </p:sp>
      <p:sp>
        <p:nvSpPr>
          <p:cNvPr id="645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DC7B131-E183-484D-A47F-3BAD2D02808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3D0EB73-5E6C-40F5-B159-BB469E582C38}" type="slidenum">
              <a:rPr lang="en-US"/>
              <a:pPr/>
              <a:t>1</a:t>
            </a:fld>
            <a:endParaRPr 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marL="228600" indent="-228600" eaLnBrk="1" hangingPunct="1"/>
            <a:r>
              <a:rPr lang="en-CA" smtClean="0"/>
              <a:t>Utilitarianism is an important concept to understand:</a:t>
            </a:r>
          </a:p>
          <a:p>
            <a:pPr marL="228600" indent="-228600" eaLnBrk="1" hangingPunct="1"/>
            <a:endParaRPr lang="en-CA" smtClean="0"/>
          </a:p>
          <a:p>
            <a:pPr marL="228600" indent="-228600" eaLnBrk="1" hangingPunct="1">
              <a:buFontTx/>
              <a:buAutoNum type="arabicPeriod"/>
            </a:pPr>
            <a:r>
              <a:rPr lang="en-CA" smtClean="0"/>
              <a:t>It implies that rights are evaluated in terms of their usefulness and contribution to the overall good of the community, e.g. bilingualism, separate schools given N of minorities</a:t>
            </a:r>
          </a:p>
          <a:p>
            <a:pPr marL="228600" indent="-228600" eaLnBrk="1" hangingPunct="1">
              <a:buFontTx/>
              <a:buAutoNum type="arabicPeriod"/>
            </a:pPr>
            <a:endParaRPr lang="en-CA" smtClean="0"/>
          </a:p>
          <a:p>
            <a:pPr marL="228600" indent="-228600" eaLnBrk="1" hangingPunct="1">
              <a:buFontTx/>
              <a:buAutoNum type="arabicPeriod"/>
            </a:pPr>
            <a:r>
              <a:rPr lang="en-CA" smtClean="0"/>
              <a:t>Key Limits:  Harm principle:</a:t>
            </a:r>
          </a:p>
          <a:p>
            <a:pPr marL="685800" lvl="1" indent="-228600" eaLnBrk="1" hangingPunct="1">
              <a:buFontTx/>
              <a:buAutoNum type="alphaLcParenR"/>
            </a:pPr>
            <a:r>
              <a:rPr lang="en-CA" smtClean="0"/>
              <a:t>Free to do what we wish providing our actions do not harm others</a:t>
            </a:r>
          </a:p>
          <a:p>
            <a:pPr marL="685800" lvl="1" indent="-228600" eaLnBrk="1" hangingPunct="1">
              <a:buFontTx/>
              <a:buAutoNum type="alphaLcParenR"/>
            </a:pPr>
            <a:r>
              <a:rPr lang="en-CA" smtClean="0"/>
              <a:t>Onus on government to show why it should limit our freedom</a:t>
            </a:r>
          </a:p>
          <a:p>
            <a:pPr marL="685800" lvl="1" indent="-228600" eaLnBrk="1" hangingPunct="1">
              <a:buFontTx/>
              <a:buAutoNum type="alphaLcParenR"/>
            </a:pPr>
            <a:endParaRPr lang="en-CA" smtClean="0"/>
          </a:p>
          <a:p>
            <a:pPr marL="685800" lvl="1" indent="-228600" eaLnBrk="1" hangingPunct="1"/>
            <a:r>
              <a:rPr lang="en-CA" smtClean="0"/>
              <a:t>Key Assumption:  you know your own preferences and needs better than anyone else and certainly better than the government.  Therefore, you should be allowed to make your own choices to the greatest extent possible.</a:t>
            </a:r>
          </a:p>
          <a:p>
            <a:pPr marL="685800" lvl="1" indent="-228600" eaLnBrk="1" hangingPunct="1"/>
            <a:endParaRPr lang="en-CA" smtClean="0"/>
          </a:p>
          <a:p>
            <a:pPr marL="685800" lvl="1" indent="-228600" eaLnBrk="1" hangingPunct="1"/>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E3AE2584-1FD2-43FE-82DB-E966D82B9E18}" type="slidenum">
              <a:rPr lang="en-US"/>
              <a:pPr/>
              <a:t>2</a:t>
            </a:fld>
            <a:endParaRPr 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marL="228600" indent="-228600" eaLnBrk="1" hangingPunct="1"/>
            <a:r>
              <a:rPr lang="en-CA" smtClean="0"/>
              <a:t>Utilitarianism is an important concept to understand:</a:t>
            </a:r>
          </a:p>
          <a:p>
            <a:pPr marL="228600" indent="-228600" eaLnBrk="1" hangingPunct="1"/>
            <a:endParaRPr lang="en-CA" smtClean="0"/>
          </a:p>
          <a:p>
            <a:pPr marL="228600" indent="-228600" eaLnBrk="1" hangingPunct="1">
              <a:buFontTx/>
              <a:buAutoNum type="arabicPeriod"/>
            </a:pPr>
            <a:r>
              <a:rPr lang="en-CA" smtClean="0"/>
              <a:t>It implies that rights are evaluated in terms of their usefulness and contribution to the overall good of the community, e.g. bilingualism, separate schools given N of minorities</a:t>
            </a:r>
          </a:p>
          <a:p>
            <a:pPr marL="228600" indent="-228600" eaLnBrk="1" hangingPunct="1">
              <a:buFontTx/>
              <a:buAutoNum type="arabicPeriod"/>
            </a:pPr>
            <a:endParaRPr lang="en-CA" smtClean="0"/>
          </a:p>
          <a:p>
            <a:pPr marL="228600" indent="-228600" eaLnBrk="1" hangingPunct="1">
              <a:buFontTx/>
              <a:buAutoNum type="arabicPeriod"/>
            </a:pPr>
            <a:r>
              <a:rPr lang="en-CA" smtClean="0"/>
              <a:t>Key Limits:  Harm principle:</a:t>
            </a:r>
          </a:p>
          <a:p>
            <a:pPr marL="685800" lvl="1" indent="-228600" eaLnBrk="1" hangingPunct="1">
              <a:buFontTx/>
              <a:buAutoNum type="alphaLcParenR"/>
            </a:pPr>
            <a:r>
              <a:rPr lang="en-CA" smtClean="0"/>
              <a:t>Free to do what we wish providing our actions do not harm others</a:t>
            </a:r>
          </a:p>
          <a:p>
            <a:pPr marL="685800" lvl="1" indent="-228600" eaLnBrk="1" hangingPunct="1">
              <a:buFontTx/>
              <a:buAutoNum type="alphaLcParenR"/>
            </a:pPr>
            <a:r>
              <a:rPr lang="en-CA" smtClean="0"/>
              <a:t>Onus on government to show why it should limit our freedom</a:t>
            </a:r>
          </a:p>
          <a:p>
            <a:pPr marL="685800" lvl="1" indent="-228600" eaLnBrk="1" hangingPunct="1">
              <a:buFontTx/>
              <a:buAutoNum type="alphaLcParenR"/>
            </a:pPr>
            <a:endParaRPr lang="en-CA" smtClean="0"/>
          </a:p>
          <a:p>
            <a:pPr marL="685800" lvl="1" indent="-228600" eaLnBrk="1" hangingPunct="1"/>
            <a:r>
              <a:rPr lang="en-CA" smtClean="0"/>
              <a:t>Key Assumption:  you know your own preferences and needs better than anyone else and certainly better than the government.  Therefore, you should be allowed to make your own choices to the greatest extent possible.</a:t>
            </a:r>
          </a:p>
          <a:p>
            <a:pPr marL="685800" lvl="1" indent="-228600" eaLnBrk="1" hangingPunct="1"/>
            <a:endParaRPr lang="en-CA" smtClean="0"/>
          </a:p>
          <a:p>
            <a:pPr marL="685800" lvl="1" indent="-228600" eaLnBrk="1" hangingPunct="1"/>
            <a:endParaRPr lang="en-C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CD918261-D2FA-4F18-A55B-54F078568935}" type="slidenum">
              <a:rPr lang="en-US"/>
              <a:pPr/>
              <a:t>3</a:t>
            </a:fld>
            <a:endParaRPr lang="en-US"/>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marL="228600" indent="-228600" eaLnBrk="1" hangingPunct="1"/>
            <a:r>
              <a:rPr lang="en-CA" smtClean="0"/>
              <a:t>Utilitarianism is an important concept to understand:</a:t>
            </a:r>
          </a:p>
          <a:p>
            <a:pPr marL="228600" indent="-228600" eaLnBrk="1" hangingPunct="1"/>
            <a:endParaRPr lang="en-CA" smtClean="0"/>
          </a:p>
          <a:p>
            <a:pPr marL="228600" indent="-228600" eaLnBrk="1" hangingPunct="1">
              <a:buFontTx/>
              <a:buAutoNum type="arabicPeriod"/>
            </a:pPr>
            <a:r>
              <a:rPr lang="en-CA" smtClean="0"/>
              <a:t>It implies that rights are evaluated in terms of their usefulness and contribution to the overall good of the community, e.g. bilingualism, separate schools given N of minorities</a:t>
            </a:r>
          </a:p>
          <a:p>
            <a:pPr marL="228600" indent="-228600" eaLnBrk="1" hangingPunct="1">
              <a:buFontTx/>
              <a:buAutoNum type="arabicPeriod"/>
            </a:pPr>
            <a:endParaRPr lang="en-CA" smtClean="0"/>
          </a:p>
          <a:p>
            <a:pPr marL="228600" indent="-228600" eaLnBrk="1" hangingPunct="1">
              <a:buFontTx/>
              <a:buAutoNum type="arabicPeriod"/>
            </a:pPr>
            <a:r>
              <a:rPr lang="en-CA" smtClean="0"/>
              <a:t>Key Limits:  Harm principle:</a:t>
            </a:r>
          </a:p>
          <a:p>
            <a:pPr marL="685800" lvl="1" indent="-228600" eaLnBrk="1" hangingPunct="1">
              <a:buFontTx/>
              <a:buAutoNum type="alphaLcParenR"/>
            </a:pPr>
            <a:r>
              <a:rPr lang="en-CA" smtClean="0"/>
              <a:t>Free to do what we wish providing our actions do not harm others</a:t>
            </a:r>
          </a:p>
          <a:p>
            <a:pPr marL="685800" lvl="1" indent="-228600" eaLnBrk="1" hangingPunct="1">
              <a:buFontTx/>
              <a:buAutoNum type="alphaLcParenR"/>
            </a:pPr>
            <a:r>
              <a:rPr lang="en-CA" smtClean="0"/>
              <a:t>Onus on government to show why it should limit our freedom</a:t>
            </a:r>
          </a:p>
          <a:p>
            <a:pPr marL="685800" lvl="1" indent="-228600" eaLnBrk="1" hangingPunct="1">
              <a:buFontTx/>
              <a:buAutoNum type="alphaLcParenR"/>
            </a:pPr>
            <a:endParaRPr lang="en-CA" smtClean="0"/>
          </a:p>
          <a:p>
            <a:pPr marL="685800" lvl="1" indent="-228600" eaLnBrk="1" hangingPunct="1"/>
            <a:r>
              <a:rPr lang="en-CA" smtClean="0"/>
              <a:t>Key Assumption:  you know your own preferences and needs better than anyone else and certainly better than the government.  Therefore, you should be allowed to make your own choices to the greatest extent possible.</a:t>
            </a:r>
          </a:p>
          <a:p>
            <a:pPr marL="685800" lvl="1" indent="-228600" eaLnBrk="1" hangingPunct="1"/>
            <a:endParaRPr lang="en-CA" smtClean="0"/>
          </a:p>
          <a:p>
            <a:pPr marL="685800" lvl="1" indent="-228600" eaLnBrk="1" hangingPunct="1"/>
            <a:endParaRPr lang="en-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8DFBAFB-DC60-41C1-8BDF-CA07508727CC}" type="slidenum">
              <a:rPr lang="en-US"/>
              <a:pPr/>
              <a:t>4</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marL="228600" indent="-228600" eaLnBrk="1" hangingPunct="1"/>
            <a:r>
              <a:rPr lang="en-CA" smtClean="0"/>
              <a:t>Utilitarianism is an important concept to understand:</a:t>
            </a:r>
          </a:p>
          <a:p>
            <a:pPr marL="228600" indent="-228600" eaLnBrk="1" hangingPunct="1"/>
            <a:endParaRPr lang="en-CA" smtClean="0"/>
          </a:p>
          <a:p>
            <a:pPr marL="228600" indent="-228600" eaLnBrk="1" hangingPunct="1">
              <a:buFontTx/>
              <a:buAutoNum type="arabicPeriod"/>
            </a:pPr>
            <a:r>
              <a:rPr lang="en-CA" smtClean="0"/>
              <a:t>It implies that rights are evaluated in terms of their usefulness and contribution to the overall good of the community, e.g. bilingualism, separate schools given N of minorities</a:t>
            </a:r>
          </a:p>
          <a:p>
            <a:pPr marL="228600" indent="-228600" eaLnBrk="1" hangingPunct="1">
              <a:buFontTx/>
              <a:buAutoNum type="arabicPeriod"/>
            </a:pPr>
            <a:endParaRPr lang="en-CA" smtClean="0"/>
          </a:p>
          <a:p>
            <a:pPr marL="228600" indent="-228600" eaLnBrk="1" hangingPunct="1">
              <a:buFontTx/>
              <a:buAutoNum type="arabicPeriod"/>
            </a:pPr>
            <a:r>
              <a:rPr lang="en-CA" smtClean="0"/>
              <a:t>Key Limits:  Harm principle:</a:t>
            </a:r>
          </a:p>
          <a:p>
            <a:pPr marL="685800" lvl="1" indent="-228600" eaLnBrk="1" hangingPunct="1">
              <a:buFontTx/>
              <a:buAutoNum type="alphaLcParenR"/>
            </a:pPr>
            <a:r>
              <a:rPr lang="en-CA" smtClean="0"/>
              <a:t>Free to do what we wish providing our actions do not harm others</a:t>
            </a:r>
          </a:p>
          <a:p>
            <a:pPr marL="685800" lvl="1" indent="-228600" eaLnBrk="1" hangingPunct="1">
              <a:buFontTx/>
              <a:buAutoNum type="alphaLcParenR"/>
            </a:pPr>
            <a:r>
              <a:rPr lang="en-CA" smtClean="0"/>
              <a:t>Onus on government to show why it should limit our freedom</a:t>
            </a:r>
          </a:p>
          <a:p>
            <a:pPr marL="685800" lvl="1" indent="-228600" eaLnBrk="1" hangingPunct="1">
              <a:buFontTx/>
              <a:buAutoNum type="alphaLcParenR"/>
            </a:pPr>
            <a:endParaRPr lang="en-CA" smtClean="0"/>
          </a:p>
          <a:p>
            <a:pPr marL="685800" lvl="1" indent="-228600" eaLnBrk="1" hangingPunct="1"/>
            <a:r>
              <a:rPr lang="en-CA" smtClean="0"/>
              <a:t>Key Assumption:  you know your own preferences and needs better than anyone else and certainly better than the government.  Therefore, you should be allowed to make your own choices to the greatest extent possible.</a:t>
            </a:r>
          </a:p>
          <a:p>
            <a:pPr marL="685800" lvl="1" indent="-228600" eaLnBrk="1" hangingPunct="1"/>
            <a:endParaRPr lang="en-CA" smtClean="0"/>
          </a:p>
          <a:p>
            <a:pPr marL="685800" lvl="1" indent="-228600" eaLnBrk="1" hangingPunct="1"/>
            <a:endParaRPr lang="en-C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F5C34DE-CE6D-44C6-A847-ABDA0AA84845}" type="slidenum">
              <a:rPr lang="en-US"/>
              <a:pPr/>
              <a:t>6</a:t>
            </a:fld>
            <a:endParaRPr 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marL="228600" indent="-228600" eaLnBrk="1" hangingPunct="1"/>
            <a:r>
              <a:rPr lang="en-CA" smtClean="0"/>
              <a:t>Utilitarianism is an important concept to understand:</a:t>
            </a:r>
          </a:p>
          <a:p>
            <a:pPr marL="228600" indent="-228600" eaLnBrk="1" hangingPunct="1"/>
            <a:endParaRPr lang="en-CA" smtClean="0"/>
          </a:p>
          <a:p>
            <a:pPr marL="228600" indent="-228600" eaLnBrk="1" hangingPunct="1">
              <a:buFontTx/>
              <a:buAutoNum type="arabicPeriod"/>
            </a:pPr>
            <a:r>
              <a:rPr lang="en-CA" smtClean="0"/>
              <a:t>It implies that rights are evaluated in terms of their usefulness and contribution to the overall good of the community, e.g. bilingualism, separate schools given N of minorities</a:t>
            </a:r>
          </a:p>
          <a:p>
            <a:pPr marL="228600" indent="-228600" eaLnBrk="1" hangingPunct="1">
              <a:buFontTx/>
              <a:buAutoNum type="arabicPeriod"/>
            </a:pPr>
            <a:endParaRPr lang="en-CA" smtClean="0"/>
          </a:p>
          <a:p>
            <a:pPr marL="228600" indent="-228600" eaLnBrk="1" hangingPunct="1">
              <a:buFontTx/>
              <a:buAutoNum type="arabicPeriod"/>
            </a:pPr>
            <a:r>
              <a:rPr lang="en-CA" smtClean="0"/>
              <a:t>Key Limits:  Harm principle:</a:t>
            </a:r>
          </a:p>
          <a:p>
            <a:pPr marL="685800" lvl="1" indent="-228600" eaLnBrk="1" hangingPunct="1">
              <a:buFontTx/>
              <a:buAutoNum type="alphaLcParenR"/>
            </a:pPr>
            <a:r>
              <a:rPr lang="en-CA" smtClean="0"/>
              <a:t>Free to do what we wish providing our actions do not harm others</a:t>
            </a:r>
          </a:p>
          <a:p>
            <a:pPr marL="685800" lvl="1" indent="-228600" eaLnBrk="1" hangingPunct="1">
              <a:buFontTx/>
              <a:buAutoNum type="alphaLcParenR"/>
            </a:pPr>
            <a:r>
              <a:rPr lang="en-CA" smtClean="0"/>
              <a:t>Onus on government to show why it should limit our freedom</a:t>
            </a:r>
          </a:p>
          <a:p>
            <a:pPr marL="685800" lvl="1" indent="-228600" eaLnBrk="1" hangingPunct="1">
              <a:buFontTx/>
              <a:buAutoNum type="alphaLcParenR"/>
            </a:pPr>
            <a:endParaRPr lang="en-CA" smtClean="0"/>
          </a:p>
          <a:p>
            <a:pPr marL="685800" lvl="1" indent="-228600" eaLnBrk="1" hangingPunct="1"/>
            <a:r>
              <a:rPr lang="en-CA" smtClean="0"/>
              <a:t>Key Assumption:  you know your own preferences and needs better than anyone else and certainly better than the government.  Therefore, you should be allowed to make your own choices to the greatest extent possible.</a:t>
            </a:r>
          </a:p>
          <a:p>
            <a:pPr marL="685800" lvl="1" indent="-228600" eaLnBrk="1" hangingPunct="1"/>
            <a:endParaRPr lang="en-CA" smtClean="0"/>
          </a:p>
          <a:p>
            <a:pPr marL="685800" lvl="1" indent="-228600" eaLnBrk="1" hangingPunct="1"/>
            <a:endParaRPr lang="en-CA"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4" name="Picture 6" descr="CoverGlyph.png"/>
          <p:cNvPicPr>
            <a:picLocks noChangeAspect="1"/>
          </p:cNvPicPr>
          <p:nvPr/>
        </p:nvPicPr>
        <p:blipFill>
          <a:blip r:embed="rId3"/>
          <a:srcRect/>
          <a:stretch>
            <a:fillRect/>
          </a:stretch>
        </p:blipFill>
        <p:spPr bwMode="auto">
          <a:xfrm>
            <a:off x="4010025" y="3048000"/>
            <a:ext cx="1123950" cy="771525"/>
          </a:xfrm>
          <a:prstGeom prst="rect">
            <a:avLst/>
          </a:prstGeom>
          <a:noFill/>
          <a:ln w="9525">
            <a:noFill/>
            <a:miter lim="800000"/>
            <a:headEnd/>
            <a:tailEnd/>
          </a:ln>
        </p:spPr>
      </p:pic>
      <p:sp>
        <p:nvSpPr>
          <p:cNvPr id="2" name="Title 1"/>
          <p:cNvSpPr>
            <a:spLocks noGrp="1"/>
          </p:cNvSpPr>
          <p:nvPr>
            <p:ph type="ctrTitle"/>
          </p:nvPr>
        </p:nvSpPr>
        <p:spPr>
          <a:xfrm>
            <a:off x="685800" y="1627094"/>
            <a:ext cx="7772400" cy="1470025"/>
          </a:xfrm>
        </p:spPr>
        <p:txBody>
          <a:bodyPr anchor="b"/>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p:txBody>
          <a:bodyPr/>
          <a:lstStyle>
            <a:lvl1pPr>
              <a:defRPr>
                <a:solidFill>
                  <a:srgbClr val="FFFFFF"/>
                </a:solidFill>
              </a:defRPr>
            </a:lvl1pPr>
          </a:lstStyle>
          <a:p>
            <a:endParaRPr lang="en-CA"/>
          </a:p>
        </p:txBody>
      </p:sp>
      <p:sp>
        <p:nvSpPr>
          <p:cNvPr id="6" name="Footer Placeholder 4"/>
          <p:cNvSpPr>
            <a:spLocks noGrp="1"/>
          </p:cNvSpPr>
          <p:nvPr>
            <p:ph type="ftr" sz="quarter" idx="11"/>
          </p:nvPr>
        </p:nvSpPr>
        <p:spPr/>
        <p:txBody>
          <a:bodyPr/>
          <a:lstStyle>
            <a:lvl1pPr>
              <a:defRPr>
                <a:solidFill>
                  <a:srgbClr val="FFFFFF"/>
                </a:solidFill>
              </a:defRPr>
            </a:lvl1pPr>
          </a:lstStyle>
          <a:p>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3749675" y="4889500"/>
            <a:ext cx="1644650" cy="171450"/>
          </a:xfrm>
          <a:prstGeom prst="rect">
            <a:avLst/>
          </a:prstGeom>
          <a:noFill/>
          <a:ln w="9525">
            <a:noFill/>
            <a:miter lim="800000"/>
            <a:headEnd/>
            <a:tailEnd/>
          </a:ln>
        </p:spPr>
      </p:pic>
      <p:sp>
        <p:nvSpPr>
          <p:cNvPr id="2" name="Title 1"/>
          <p:cNvSpPr>
            <a:spLocks noGrp="1"/>
          </p:cNvSpPr>
          <p:nvPr>
            <p:ph type="title"/>
          </p:nvPr>
        </p:nvSpPr>
        <p:spPr>
          <a:xfrm>
            <a:off x="685800" y="3738282"/>
            <a:ext cx="7770813" cy="1048870"/>
          </a:xfrm>
          <a:effectLst/>
        </p:spPr>
        <p:txBody>
          <a:bodyPr rtlCol="0"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85800" y="5181600"/>
            <a:ext cx="7770813" cy="685800"/>
          </a:xfrm>
        </p:spPr>
        <p:txBody>
          <a:bodyPr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1D4C8FDC-63C7-44FA-9374-8D7CE4DCA861}" type="slidenum">
              <a:rPr lang="en-CA"/>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D5D6A312-5129-4895-A40B-953D4B6930AD}" type="slidenum">
              <a:rPr lang="en-CA"/>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6791325" y="2378075"/>
            <a:ext cx="169863" cy="1644650"/>
          </a:xfrm>
          <a:prstGeom prst="rect">
            <a:avLst/>
          </a:prstGeom>
          <a:noFill/>
          <a:ln w="9525">
            <a:noFill/>
            <a:miter lim="800000"/>
            <a:headEnd/>
            <a:tailEnd/>
          </a:ln>
        </p:spPr>
      </p:pic>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DE366050-84EC-4700-9F45-C0FE76E88972}"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4636E660-0B52-44D5-84E2-E912BFC2252D}" type="slidenum">
              <a:rPr lang="en-CA"/>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Glyph-SectionHeader.png"/>
          <p:cNvPicPr>
            <a:picLocks noChangeAspect="1"/>
          </p:cNvPicPr>
          <p:nvPr/>
        </p:nvPicPr>
        <p:blipFill>
          <a:blip r:embed="rId2"/>
          <a:srcRect/>
          <a:stretch>
            <a:fillRect/>
          </a:stretch>
        </p:blipFill>
        <p:spPr bwMode="auto">
          <a:xfrm>
            <a:off x="4038600" y="3173413"/>
            <a:ext cx="1066800" cy="590550"/>
          </a:xfrm>
          <a:prstGeom prst="rect">
            <a:avLst/>
          </a:prstGeom>
          <a:noFill/>
          <a:ln w="9525">
            <a:noFill/>
            <a:miter lim="800000"/>
            <a:headEnd/>
            <a:tailEnd/>
          </a:ln>
        </p:spPr>
      </p:pic>
      <p:sp>
        <p:nvSpPr>
          <p:cNvPr id="2" name="Title 1"/>
          <p:cNvSpPr>
            <a:spLocks noGrp="1"/>
          </p:cNvSpPr>
          <p:nvPr>
            <p:ph type="title"/>
          </p:nvPr>
        </p:nvSpPr>
        <p:spPr>
          <a:xfrm>
            <a:off x="685800" y="1626440"/>
            <a:ext cx="7770813" cy="1472184"/>
          </a:xfrm>
        </p:spPr>
        <p:txBody>
          <a:bodyPr anchor="b"/>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A4F74EC1-EE77-43B0-AD4C-2161C4371CC9}" type="slidenum">
              <a:rPr lang="en-CA"/>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A4766026-A2A9-4914-AF26-6F4C35FB6A20}" type="slidenum">
              <a:rPr lang="en-CA"/>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6"/>
          <p:cNvSpPr>
            <a:spLocks noGrp="1"/>
          </p:cNvSpPr>
          <p:nvPr>
            <p:ph type="dt" sz="half" idx="10"/>
          </p:nvPr>
        </p:nvSpPr>
        <p:spPr/>
        <p:txBody>
          <a:bodyPr/>
          <a:lstStyle>
            <a:lvl1pPr>
              <a:defRPr/>
            </a:lvl1pPr>
          </a:lstStyle>
          <a:p>
            <a:endParaRPr lang="en-CA"/>
          </a:p>
        </p:txBody>
      </p:sp>
      <p:sp>
        <p:nvSpPr>
          <p:cNvPr id="9" name="Footer Placeholder 7"/>
          <p:cNvSpPr>
            <a:spLocks noGrp="1"/>
          </p:cNvSpPr>
          <p:nvPr>
            <p:ph type="ftr" sz="quarter" idx="11"/>
          </p:nvPr>
        </p:nvSpPr>
        <p:spPr/>
        <p:txBody>
          <a:bodyPr/>
          <a:lstStyle>
            <a:lvl1pPr>
              <a:defRPr/>
            </a:lvl1pPr>
          </a:lstStyle>
          <a:p>
            <a:endParaRPr lang="en-CA"/>
          </a:p>
        </p:txBody>
      </p:sp>
      <p:sp>
        <p:nvSpPr>
          <p:cNvPr id="10" name="Slide Number Placeholder 8"/>
          <p:cNvSpPr>
            <a:spLocks noGrp="1"/>
          </p:cNvSpPr>
          <p:nvPr>
            <p:ph type="sldNum" sz="quarter" idx="12"/>
          </p:nvPr>
        </p:nvSpPr>
        <p:spPr/>
        <p:txBody>
          <a:bodyPr/>
          <a:lstStyle>
            <a:lvl1pPr>
              <a:defRPr/>
            </a:lvl1pPr>
          </a:lstStyle>
          <a:p>
            <a:fld id="{F1280883-1F97-4629-BB85-1866B6E2B410}" type="slidenum">
              <a:rPr lang="en-CA"/>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endParaRPr lang="en-CA"/>
          </a:p>
        </p:txBody>
      </p:sp>
      <p:sp>
        <p:nvSpPr>
          <p:cNvPr id="5" name="Footer Placeholder 3"/>
          <p:cNvSpPr>
            <a:spLocks noGrp="1"/>
          </p:cNvSpPr>
          <p:nvPr>
            <p:ph type="ftr" sz="quarter" idx="11"/>
          </p:nvPr>
        </p:nvSpPr>
        <p:spPr/>
        <p:txBody>
          <a:bodyPr/>
          <a:lstStyle>
            <a:lvl1pPr>
              <a:defRPr/>
            </a:lvl1pPr>
          </a:lstStyle>
          <a:p>
            <a:endParaRPr lang="en-CA"/>
          </a:p>
        </p:txBody>
      </p:sp>
      <p:sp>
        <p:nvSpPr>
          <p:cNvPr id="6" name="Slide Number Placeholder 4"/>
          <p:cNvSpPr>
            <a:spLocks noGrp="1"/>
          </p:cNvSpPr>
          <p:nvPr>
            <p:ph type="sldNum" sz="quarter" idx="12"/>
          </p:nvPr>
        </p:nvSpPr>
        <p:spPr/>
        <p:txBody>
          <a:bodyPr/>
          <a:lstStyle>
            <a:lvl1pPr>
              <a:defRPr/>
            </a:lvl1pPr>
          </a:lstStyle>
          <a:p>
            <a:fld id="{B9250AA4-819F-4A6F-80B4-57A3CA1BF602}" type="slidenum">
              <a:rPr lang="en-CA"/>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0E77DF33-E447-40AB-BAF4-B627CF0EB28C}" type="slidenum">
              <a:rPr lang="en-CA"/>
              <a:pPr/>
              <a:t>‹#›</a:t>
            </a:fld>
            <a:endParaRPr lang="en-CA"/>
          </a:p>
        </p:txBody>
      </p:sp>
      <p:sp>
        <p:nvSpPr>
          <p:cNvPr id="3" name="Date Placeholder 3"/>
          <p:cNvSpPr>
            <a:spLocks noGrp="1"/>
          </p:cNvSpPr>
          <p:nvPr>
            <p:ph type="dt" sz="half" idx="11"/>
          </p:nvPr>
        </p:nvSpPr>
        <p:spPr/>
        <p:txBody>
          <a:bodyPr/>
          <a:lstStyle>
            <a:lvl1pPr>
              <a:defRPr/>
            </a:lvl1pPr>
          </a:lstStyle>
          <a:p>
            <a:endParaRPr lang="en-CA"/>
          </a:p>
        </p:txBody>
      </p:sp>
      <p:sp>
        <p:nvSpPr>
          <p:cNvPr id="4" name="Footer Placeholder 4"/>
          <p:cNvSpPr>
            <a:spLocks noGrp="1"/>
          </p:cNvSpPr>
          <p:nvPr>
            <p:ph type="ftr" sz="quarter" idx="12"/>
          </p:nvPr>
        </p:nvSpPr>
        <p:spPr/>
        <p:txBody>
          <a:bodyPr/>
          <a:lstStyle>
            <a:lvl1pPr>
              <a:defRPr/>
            </a:lvl1pPr>
          </a:lstStyle>
          <a:p>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1665288" y="2286000"/>
            <a:ext cx="1644650" cy="169863"/>
          </a:xfrm>
          <a:prstGeom prst="rect">
            <a:avLst/>
          </a:prstGeom>
          <a:noFill/>
          <a:ln w="9525">
            <a:noFill/>
            <a:miter lim="800000"/>
            <a:headEnd/>
            <a:tailEnd/>
          </a:ln>
        </p:spPr>
      </p:pic>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14B032FA-A23B-438F-9842-5187209BD9B3}" type="slidenum">
              <a:rPr lang="en-CA"/>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5805488" y="2286000"/>
            <a:ext cx="1644650" cy="169863"/>
          </a:xfrm>
          <a:prstGeom prst="rect">
            <a:avLst/>
          </a:prstGeom>
          <a:noFill/>
          <a:ln w="9525">
            <a:noFill/>
            <a:miter lim="800000"/>
            <a:headEnd/>
            <a:tailEnd/>
          </a:ln>
        </p:spPr>
      </p:pic>
      <p:sp>
        <p:nvSpPr>
          <p:cNvPr id="2" name="Title 1"/>
          <p:cNvSpPr>
            <a:spLocks noGrp="1"/>
          </p:cNvSpPr>
          <p:nvPr>
            <p:ph type="title"/>
          </p:nvPr>
        </p:nvSpPr>
        <p:spPr>
          <a:xfrm>
            <a:off x="4799013" y="914400"/>
            <a:ext cx="3657600" cy="1161288"/>
          </a:xfrm>
          <a:effectLst/>
        </p:spPr>
        <p:txBody>
          <a:bodyPr rtlCol="0"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4799013" y="2587752"/>
            <a:ext cx="3657600" cy="2898648"/>
          </a:xfrm>
        </p:spPr>
        <p:txBody>
          <a:bodyPr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B3CF41D2-A913-4A3B-AF02-8F1F6E9EA86D}" type="slidenum">
              <a:rPr lang="en-CA"/>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675"/>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fld id="{38E35E0A-0207-4B76-B7A2-C26AD89387D8}" type="slidenum">
              <a:rPr lang="en-CA"/>
              <a:pPr/>
              <a:t>‹#›</a:t>
            </a:fld>
            <a:endParaRPr lang="en-CA"/>
          </a:p>
        </p:txBody>
      </p:sp>
      <p:sp>
        <p:nvSpPr>
          <p:cNvPr id="2" name="Title Placeholder 1"/>
          <p:cNvSpPr>
            <a:spLocks noGrp="1"/>
          </p:cNvSpPr>
          <p:nvPr>
            <p:ph type="title"/>
          </p:nvPr>
        </p:nvSpPr>
        <p:spPr>
          <a:xfrm>
            <a:off x="685800" y="66675"/>
            <a:ext cx="7770813" cy="1371600"/>
          </a:xfrm>
          <a:prstGeom prst="rect">
            <a:avLst/>
          </a:prstGeom>
          <a:effectLst/>
        </p:spPr>
        <p:txBody>
          <a:bodyPr vert="horz" wrap="square" lIns="91440" tIns="45720" rIns="91440" bIns="45720" numCol="1" anchor="ctr" anchorCtr="0" compatLnSpc="1">
            <a:prstTxWarp prst="textNoShape">
              <a:avLst/>
            </a:prstTxWarp>
            <a:noAutofit/>
          </a:bodyPr>
          <a:lstStyle/>
          <a:p>
            <a:pPr lvl="0"/>
            <a:r>
              <a:rPr lang="en-US" smtClean="0"/>
              <a:t>Click to edit Master title style</a:t>
            </a:r>
          </a:p>
        </p:txBody>
      </p:sp>
      <p:sp>
        <p:nvSpPr>
          <p:cNvPr id="1028" name="Text Placeholder 2"/>
          <p:cNvSpPr>
            <a:spLocks noGrp="1"/>
          </p:cNvSpPr>
          <p:nvPr>
            <p:ph type="body" idx="1"/>
          </p:nvPr>
        </p:nvSpPr>
        <p:spPr bwMode="auto">
          <a:xfrm>
            <a:off x="685800" y="2209800"/>
            <a:ext cx="7770813"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00800" y="6289675"/>
            <a:ext cx="23749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endParaRPr lang="en-CA"/>
          </a:p>
        </p:txBody>
      </p:sp>
      <p:sp>
        <p:nvSpPr>
          <p:cNvPr id="5" name="Footer Placeholder 4"/>
          <p:cNvSpPr>
            <a:spLocks noGrp="1"/>
          </p:cNvSpPr>
          <p:nvPr>
            <p:ph type="ftr" sz="quarter" idx="3"/>
          </p:nvPr>
        </p:nvSpPr>
        <p:spPr>
          <a:xfrm>
            <a:off x="349250" y="6289675"/>
            <a:ext cx="315595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endParaRPr lang="en-CA"/>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88" r:id="rId7"/>
    <p:sldLayoutId id="2147483695" r:id="rId8"/>
    <p:sldLayoutId id="2147483696" r:id="rId9"/>
    <p:sldLayoutId id="2147483697" r:id="rId10"/>
    <p:sldLayoutId id="2147483698" r:id="rId11"/>
    <p:sldLayoutId id="2147483699" r:id="rId12"/>
  </p:sldLayoutIdLst>
  <p:txStyles>
    <p:titleStyle>
      <a:lvl1pPr algn="ctr" rtl="0" fontAlgn="base">
        <a:spcBef>
          <a:spcPct val="0"/>
        </a:spcBef>
        <a:spcAft>
          <a:spcPct val="0"/>
        </a:spcAft>
        <a:defRPr sz="5000" kern="1200">
          <a:solidFill>
            <a:schemeClr val="tx2"/>
          </a:solidFill>
          <a:effectLst>
            <a:outerShdw blurRad="38100" dist="12700" algn="l" rotWithShape="0">
              <a:prstClr val="black">
                <a:alpha val="40000"/>
              </a:prstClr>
            </a:outerShdw>
          </a:effectLst>
          <a:latin typeface="+mj-lt"/>
          <a:ea typeface="ＭＳ Ｐゴシック" pitchFamily="34" charset="-128"/>
          <a:cs typeface="+mj-cs"/>
        </a:defRPr>
      </a:lvl1pPr>
      <a:lvl2pPr algn="ctr" rtl="0" fontAlgn="base">
        <a:spcBef>
          <a:spcPct val="0"/>
        </a:spcBef>
        <a:spcAft>
          <a:spcPct val="0"/>
        </a:spcAft>
        <a:defRPr sz="5000">
          <a:solidFill>
            <a:schemeClr val="tx2"/>
          </a:solidFill>
          <a:latin typeface="Calisto MT" charset="0"/>
          <a:ea typeface="ＭＳ Ｐゴシック" pitchFamily="34" charset="-128"/>
        </a:defRPr>
      </a:lvl2pPr>
      <a:lvl3pPr algn="ctr" rtl="0" fontAlgn="base">
        <a:spcBef>
          <a:spcPct val="0"/>
        </a:spcBef>
        <a:spcAft>
          <a:spcPct val="0"/>
        </a:spcAft>
        <a:defRPr sz="5000">
          <a:solidFill>
            <a:schemeClr val="tx2"/>
          </a:solidFill>
          <a:latin typeface="Calisto MT" charset="0"/>
          <a:ea typeface="ＭＳ Ｐゴシック" pitchFamily="34" charset="-128"/>
        </a:defRPr>
      </a:lvl3pPr>
      <a:lvl4pPr algn="ctr" rtl="0" fontAlgn="base">
        <a:spcBef>
          <a:spcPct val="0"/>
        </a:spcBef>
        <a:spcAft>
          <a:spcPct val="0"/>
        </a:spcAft>
        <a:defRPr sz="5000">
          <a:solidFill>
            <a:schemeClr val="tx2"/>
          </a:solidFill>
          <a:latin typeface="Calisto MT" charset="0"/>
          <a:ea typeface="ＭＳ Ｐゴシック" pitchFamily="34" charset="-128"/>
        </a:defRPr>
      </a:lvl4pPr>
      <a:lvl5pPr algn="ctr" rtl="0" fontAlgn="base">
        <a:spcBef>
          <a:spcPct val="0"/>
        </a:spcBef>
        <a:spcAft>
          <a:spcPct val="0"/>
        </a:spcAft>
        <a:defRPr sz="5000">
          <a:solidFill>
            <a:schemeClr val="tx2"/>
          </a:solidFill>
          <a:latin typeface="Calisto MT" charset="0"/>
          <a:ea typeface="ＭＳ Ｐゴシック" pitchFamily="34" charset="-128"/>
        </a:defRPr>
      </a:lvl5pPr>
      <a:lvl6pPr marL="457200" algn="ctr" rtl="0" fontAlgn="base">
        <a:spcBef>
          <a:spcPct val="0"/>
        </a:spcBef>
        <a:spcAft>
          <a:spcPct val="0"/>
        </a:spcAft>
        <a:defRPr sz="5000">
          <a:solidFill>
            <a:schemeClr val="tx2"/>
          </a:solidFill>
          <a:latin typeface="Calisto MT" charset="0"/>
          <a:ea typeface="ＭＳ Ｐゴシック" pitchFamily="34" charset="-128"/>
        </a:defRPr>
      </a:lvl6pPr>
      <a:lvl7pPr marL="914400" algn="ctr" rtl="0" fontAlgn="base">
        <a:spcBef>
          <a:spcPct val="0"/>
        </a:spcBef>
        <a:spcAft>
          <a:spcPct val="0"/>
        </a:spcAft>
        <a:defRPr sz="5000">
          <a:solidFill>
            <a:schemeClr val="tx2"/>
          </a:solidFill>
          <a:latin typeface="Calisto MT" charset="0"/>
          <a:ea typeface="ＭＳ Ｐゴシック" pitchFamily="34" charset="-128"/>
        </a:defRPr>
      </a:lvl7pPr>
      <a:lvl8pPr marL="1371600" algn="ctr" rtl="0" fontAlgn="base">
        <a:spcBef>
          <a:spcPct val="0"/>
        </a:spcBef>
        <a:spcAft>
          <a:spcPct val="0"/>
        </a:spcAft>
        <a:defRPr sz="5000">
          <a:solidFill>
            <a:schemeClr val="tx2"/>
          </a:solidFill>
          <a:latin typeface="Calisto MT" charset="0"/>
          <a:ea typeface="ＭＳ Ｐゴシック" pitchFamily="34" charset="-128"/>
        </a:defRPr>
      </a:lvl8pPr>
      <a:lvl9pPr marL="1828800" algn="ctr" rtl="0" fontAlgn="base">
        <a:spcBef>
          <a:spcPct val="0"/>
        </a:spcBef>
        <a:spcAft>
          <a:spcPct val="0"/>
        </a:spcAft>
        <a:defRPr sz="5000">
          <a:solidFill>
            <a:schemeClr val="tx2"/>
          </a:solidFill>
          <a:latin typeface="Calisto MT" charset="0"/>
          <a:ea typeface="ＭＳ Ｐゴシック" pitchFamily="34" charset="-128"/>
        </a:defRPr>
      </a:lvl9pPr>
    </p:titleStyle>
    <p:bodyStyle>
      <a:lvl1pPr marL="457200" indent="-457200" algn="l" rtl="0" fontAlgn="base">
        <a:spcBef>
          <a:spcPts val="2000"/>
        </a:spcBef>
        <a:spcAft>
          <a:spcPct val="0"/>
        </a:spcAft>
        <a:buClr>
          <a:srgbClr val="8E887C"/>
        </a:buClr>
        <a:buFont typeface="Wingdings" pitchFamily="2" charset="2"/>
        <a:buChar char=""/>
        <a:defRPr sz="2400" kern="1200">
          <a:solidFill>
            <a:schemeClr val="tx2"/>
          </a:solidFill>
          <a:latin typeface="+mn-lt"/>
          <a:ea typeface="ＭＳ Ｐゴシック" pitchFamily="34" charset="-128"/>
          <a:cs typeface="+mn-cs"/>
        </a:defRPr>
      </a:lvl1pPr>
      <a:lvl2pPr marL="914400" indent="-457200" algn="l" rtl="0" fontAlgn="base">
        <a:spcBef>
          <a:spcPts val="600"/>
        </a:spcBef>
        <a:spcAft>
          <a:spcPct val="0"/>
        </a:spcAft>
        <a:buClr>
          <a:srgbClr val="47443E"/>
        </a:buClr>
        <a:buFont typeface="Wingdings" pitchFamily="2" charset="2"/>
        <a:buChar char=""/>
        <a:defRPr sz="2200" kern="1200">
          <a:solidFill>
            <a:schemeClr val="tx2"/>
          </a:solidFill>
          <a:latin typeface="+mn-lt"/>
          <a:ea typeface="ＭＳ Ｐゴシック" pitchFamily="34" charset="-128"/>
          <a:cs typeface="+mn-cs"/>
        </a:defRPr>
      </a:lvl2pPr>
      <a:lvl3pPr marL="1371600" indent="-457200" algn="l" rtl="0" fontAlgn="base">
        <a:spcBef>
          <a:spcPts val="600"/>
        </a:spcBef>
        <a:spcAft>
          <a:spcPct val="0"/>
        </a:spcAft>
        <a:buClr>
          <a:srgbClr val="8E887C"/>
        </a:buClr>
        <a:buFont typeface="Wingdings" pitchFamily="2" charset="2"/>
        <a:buChar char=""/>
        <a:defRPr sz="2000" kern="1200">
          <a:solidFill>
            <a:schemeClr val="tx2"/>
          </a:solidFill>
          <a:latin typeface="+mn-lt"/>
          <a:ea typeface="ＭＳ Ｐゴシック" pitchFamily="34" charset="-128"/>
          <a:cs typeface="+mn-cs"/>
        </a:defRPr>
      </a:lvl3pPr>
      <a:lvl4pPr marL="1828800" indent="-457200" algn="l" rtl="0" fontAlgn="base">
        <a:spcBef>
          <a:spcPts val="600"/>
        </a:spcBef>
        <a:spcAft>
          <a:spcPct val="0"/>
        </a:spcAft>
        <a:buClr>
          <a:srgbClr val="47443E"/>
        </a:buClr>
        <a:buFont typeface="Wingdings" pitchFamily="2" charset="2"/>
        <a:buChar char=""/>
        <a:defRPr kern="1200">
          <a:solidFill>
            <a:schemeClr val="tx2"/>
          </a:solidFill>
          <a:latin typeface="+mn-lt"/>
          <a:ea typeface="ＭＳ Ｐゴシック" pitchFamily="34" charset="-128"/>
          <a:cs typeface="+mn-cs"/>
        </a:defRPr>
      </a:lvl4pPr>
      <a:lvl5pPr marL="2286000" indent="-457200" algn="l" rtl="0" fontAlgn="base">
        <a:spcBef>
          <a:spcPts val="600"/>
        </a:spcBef>
        <a:spcAft>
          <a:spcPct val="0"/>
        </a:spcAft>
        <a:buClr>
          <a:srgbClr val="8E887C"/>
        </a:buClr>
        <a:buFont typeface="Wingdings" pitchFamily="2" charset="2"/>
        <a:buChar char=""/>
        <a:defRPr kern="1200">
          <a:solidFill>
            <a:schemeClr val="tx2"/>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201" name="Rectangle 9"/>
          <p:cNvSpPr>
            <a:spLocks noGrp="1" noChangeArrowheads="1"/>
          </p:cNvSpPr>
          <p:nvPr>
            <p:ph type="title"/>
          </p:nvPr>
        </p:nvSpPr>
        <p:spPr/>
        <p:txBody>
          <a:bodyPr/>
          <a:lstStyle/>
          <a:p>
            <a:r>
              <a:rPr lang="en-CA" smtClean="0">
                <a:effectLst>
                  <a:outerShdw blurRad="38100" dist="38100" dir="2700000" algn="tl">
                    <a:srgbClr val="C0C0C0"/>
                  </a:outerShdw>
                </a:effectLst>
              </a:rPr>
              <a:t>Responsible Government</a:t>
            </a:r>
          </a:p>
        </p:txBody>
      </p:sp>
      <p:sp>
        <p:nvSpPr>
          <p:cNvPr id="15363" name="Rectangle 6"/>
          <p:cNvSpPr>
            <a:spLocks noGrp="1" noChangeArrowheads="1"/>
          </p:cNvSpPr>
          <p:nvPr>
            <p:ph type="body" idx="4294967295"/>
          </p:nvPr>
        </p:nvSpPr>
        <p:spPr>
          <a:xfrm>
            <a:off x="754063" y="944563"/>
            <a:ext cx="8389937" cy="5653087"/>
          </a:xfrm>
        </p:spPr>
        <p:txBody>
          <a:bodyPr/>
          <a:lstStyle/>
          <a:p>
            <a:pPr marL="660400" indent="-660400">
              <a:buFontTx/>
              <a:buNone/>
            </a:pPr>
            <a:endParaRPr lang="en-US" smtClean="0">
              <a:latin typeface="Times New Roman" pitchFamily="18" charset="0"/>
            </a:endParaRPr>
          </a:p>
          <a:p>
            <a:pPr marL="660400" indent="-660400">
              <a:lnSpc>
                <a:spcPct val="180000"/>
              </a:lnSpc>
              <a:buFontTx/>
              <a:buAutoNum type="arabicPeriod"/>
            </a:pPr>
            <a:r>
              <a:rPr lang="en-US" sz="2800" smtClean="0"/>
              <a:t>Where does responsible government come from?</a:t>
            </a:r>
          </a:p>
          <a:p>
            <a:pPr marL="660400" indent="-660400">
              <a:lnSpc>
                <a:spcPct val="180000"/>
              </a:lnSpc>
              <a:buFontTx/>
              <a:buAutoNum type="arabicPeriod"/>
            </a:pPr>
            <a:r>
              <a:rPr lang="en-US" sz="2800" smtClean="0"/>
              <a:t>What does responsible government mean?</a:t>
            </a:r>
          </a:p>
          <a:p>
            <a:pPr marL="660400" indent="-660400">
              <a:lnSpc>
                <a:spcPct val="180000"/>
              </a:lnSpc>
              <a:buFontTx/>
              <a:buAutoNum type="arabicPeriod"/>
            </a:pPr>
            <a:r>
              <a:rPr lang="en-US" sz="2800" smtClean="0"/>
              <a:t>Why was responsible government granted?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a:noFill/>
        </p:spPr>
        <p:txBody>
          <a:bodyPr/>
          <a:lstStyle/>
          <a:p>
            <a:r>
              <a:rPr lang="en-CA" sz="4600" smtClean="0">
                <a:effectLst/>
              </a:rPr>
              <a:t>Responsible Government in the Canadas</a:t>
            </a:r>
          </a:p>
        </p:txBody>
      </p:sp>
      <p:sp>
        <p:nvSpPr>
          <p:cNvPr id="41987" name="Rectangle 3"/>
          <p:cNvSpPr>
            <a:spLocks noGrp="1"/>
          </p:cNvSpPr>
          <p:nvPr>
            <p:ph type="body" idx="4294967295"/>
          </p:nvPr>
        </p:nvSpPr>
        <p:spPr/>
        <p:txBody>
          <a:bodyPr/>
          <a:lstStyle/>
          <a:p>
            <a:r>
              <a:rPr lang="en-CA" smtClean="0"/>
              <a:t>LaFontaine and Baldwin formed a government in 1842 but resigned in 1843. In </a:t>
            </a:r>
            <a:r>
              <a:rPr lang="en-CA" b="1" smtClean="0"/>
              <a:t>1848</a:t>
            </a:r>
            <a:r>
              <a:rPr lang="en-CA" smtClean="0"/>
              <a:t> LaFontaine was asked by Queen Victoria to form the first administration under the new policy of responsible government</a:t>
            </a:r>
          </a:p>
          <a:p>
            <a:r>
              <a:rPr lang="en-CA" smtClean="0"/>
              <a:t>Lafontaine passed bills to </a:t>
            </a:r>
            <a:r>
              <a:rPr lang="en-CA" b="1" smtClean="0"/>
              <a:t>abolish the tenure seigneuriale</a:t>
            </a:r>
            <a:r>
              <a:rPr lang="en-CA" smtClean="0"/>
              <a:t> (seigneurial system) and grant amnesty to the leaders of the rebellions in Lower Canada who had been exiled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r>
              <a:rPr lang="en-CA" sz="4000" smtClean="0">
                <a:effectLst>
                  <a:outerShdw blurRad="38100" dist="38100" dir="2700000" algn="tl">
                    <a:srgbClr val="C0C0C0"/>
                  </a:outerShdw>
                </a:effectLst>
              </a:rPr>
              <a:t>Why were the Reformers able to achieve responsible government?</a:t>
            </a:r>
          </a:p>
        </p:txBody>
      </p:sp>
      <p:sp>
        <p:nvSpPr>
          <p:cNvPr id="28675" name="Rectangle 3"/>
          <p:cNvSpPr>
            <a:spLocks noGrp="1" noChangeArrowheads="1"/>
          </p:cNvSpPr>
          <p:nvPr>
            <p:ph idx="1"/>
          </p:nvPr>
        </p:nvSpPr>
        <p:spPr/>
        <p:txBody>
          <a:bodyPr/>
          <a:lstStyle/>
          <a:p>
            <a:r>
              <a:rPr lang="en-CA" smtClean="0"/>
              <a:t>Cooperation between Baldwin and LaFontaine showed English and French Canada could get along</a:t>
            </a:r>
          </a:p>
          <a:p>
            <a:r>
              <a:rPr lang="en-CA" smtClean="0"/>
              <a:t>British Empire moving towards Laissez-faire, free trade, no more mercantilism, less control over colonies, not exploitative (for white-settled colonies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8" name="Rectangle 8"/>
          <p:cNvSpPr>
            <a:spLocks noGrp="1" noChangeArrowheads="1"/>
          </p:cNvSpPr>
          <p:nvPr>
            <p:ph type="title"/>
          </p:nvPr>
        </p:nvSpPr>
        <p:spPr/>
        <p:txBody>
          <a:bodyPr/>
          <a:lstStyle/>
          <a:p>
            <a:r>
              <a:rPr lang="en-US" sz="4000" smtClean="0">
                <a:effectLst>
                  <a:outerShdw blurRad="38100" dist="38100" dir="2700000" algn="tl">
                    <a:srgbClr val="C0C0C0"/>
                  </a:outerShdw>
                </a:effectLst>
                <a:latin typeface="Times New Roman" pitchFamily="18" charset="0"/>
              </a:rPr>
              <a:t>Historical Origins of Responsible Government</a:t>
            </a:r>
            <a:endParaRPr lang="en-CA" sz="4000" smtClean="0">
              <a:effectLst>
                <a:outerShdw blurRad="38100" dist="38100" dir="2700000" algn="tl">
                  <a:srgbClr val="C0C0C0"/>
                </a:outerShdw>
              </a:effectLst>
              <a:latin typeface="Times New Roman" pitchFamily="18" charset="0"/>
            </a:endParaRPr>
          </a:p>
        </p:txBody>
      </p:sp>
      <p:sp>
        <p:nvSpPr>
          <p:cNvPr id="17411" name="Rectangle 6"/>
          <p:cNvSpPr>
            <a:spLocks noGrp="1" noChangeArrowheads="1"/>
          </p:cNvSpPr>
          <p:nvPr>
            <p:ph type="body" idx="4294967295"/>
          </p:nvPr>
        </p:nvSpPr>
        <p:spPr>
          <a:xfrm>
            <a:off x="754063" y="1371600"/>
            <a:ext cx="8389937" cy="5653088"/>
          </a:xfrm>
        </p:spPr>
        <p:txBody>
          <a:bodyPr/>
          <a:lstStyle/>
          <a:p>
            <a:pPr marL="660400" indent="-660400">
              <a:buFontTx/>
              <a:buNone/>
            </a:pPr>
            <a:endParaRPr lang="en-US" sz="1200" smtClean="0">
              <a:latin typeface="Times New Roman" pitchFamily="18" charset="0"/>
            </a:endParaRPr>
          </a:p>
          <a:p>
            <a:pPr marL="660400" indent="-660400"/>
            <a:r>
              <a:rPr lang="en-US" sz="2800" smtClean="0">
                <a:latin typeface="Times New Roman" pitchFamily="18" charset="0"/>
              </a:rPr>
              <a:t>British dilemma:  How to organize the colonies?</a:t>
            </a:r>
          </a:p>
          <a:p>
            <a:pPr marL="1035050" lvl="1" indent="-577850"/>
            <a:r>
              <a:rPr lang="en-US" smtClean="0">
                <a:latin typeface="Times New Roman" pitchFamily="18" charset="0"/>
              </a:rPr>
              <a:t>Quebec Act 1774 accepts French reality:</a:t>
            </a:r>
          </a:p>
          <a:p>
            <a:pPr marL="1409700" lvl="2" indent="-495300"/>
            <a:r>
              <a:rPr lang="en-US" smtClean="0">
                <a:latin typeface="Times New Roman" pitchFamily="18" charset="0"/>
              </a:rPr>
              <a:t>Freedom to practice Catholicism </a:t>
            </a:r>
          </a:p>
          <a:p>
            <a:pPr marL="1409700" lvl="2" indent="-495300"/>
            <a:r>
              <a:rPr lang="en-US" smtClean="0">
                <a:latin typeface="Times New Roman" pitchFamily="18" charset="0"/>
              </a:rPr>
              <a:t>Catholics may hold office</a:t>
            </a:r>
          </a:p>
          <a:p>
            <a:pPr marL="1409700" lvl="2" indent="-495300"/>
            <a:r>
              <a:rPr lang="en-US" smtClean="0">
                <a:latin typeface="Times New Roman" pitchFamily="18" charset="0"/>
              </a:rPr>
              <a:t>... but also direct rule by London via local governor</a:t>
            </a:r>
          </a:p>
          <a:p>
            <a:pPr marL="1035050" lvl="1" indent="-577850"/>
            <a:r>
              <a:rPr lang="en-US" smtClean="0">
                <a:latin typeface="Times New Roman" pitchFamily="18" charset="0"/>
              </a:rPr>
              <a:t>Constitutional Act 1791 is British response to American Revolution</a:t>
            </a:r>
          </a:p>
          <a:p>
            <a:pPr marL="1409700" lvl="2" indent="-495300"/>
            <a:r>
              <a:rPr lang="en-US" smtClean="0">
                <a:latin typeface="Times New Roman" pitchFamily="18" charset="0"/>
              </a:rPr>
              <a:t>Extends British institutions &amp; constitution to British North America</a:t>
            </a:r>
          </a:p>
          <a:p>
            <a:pPr marL="1409700" lvl="2" indent="-495300"/>
            <a:r>
              <a:rPr lang="en-US" smtClean="0">
                <a:latin typeface="Times New Roman" pitchFamily="18" charset="0"/>
              </a:rPr>
              <a:t>Self-government ... in theory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Grp="1" noChangeArrowheads="1"/>
          </p:cNvSpPr>
          <p:nvPr>
            <p:ph idx="1"/>
          </p:nvPr>
        </p:nvSpPr>
        <p:spPr>
          <a:xfrm>
            <a:off x="533400" y="304800"/>
            <a:ext cx="8229600" cy="762000"/>
          </a:xfrm>
        </p:spPr>
        <p:txBody>
          <a:bodyPr/>
          <a:lstStyle/>
          <a:p>
            <a:pPr>
              <a:lnSpc>
                <a:spcPct val="90000"/>
              </a:lnSpc>
              <a:buFontTx/>
              <a:buNone/>
            </a:pPr>
            <a:r>
              <a:rPr lang="en-US" sz="3600" smtClean="0">
                <a:latin typeface="Arial" charset="0"/>
              </a:rPr>
              <a:t>“Irresponsible Government” in The Canadas: 1791-1841</a:t>
            </a:r>
          </a:p>
        </p:txBody>
      </p:sp>
      <p:sp>
        <p:nvSpPr>
          <p:cNvPr id="19459" name="Rectangle 9"/>
          <p:cNvSpPr>
            <a:spLocks noChangeArrowheads="1"/>
          </p:cNvSpPr>
          <p:nvPr/>
        </p:nvSpPr>
        <p:spPr bwMode="auto">
          <a:xfrm>
            <a:off x="762000" y="3276600"/>
            <a:ext cx="7924800" cy="1219200"/>
          </a:xfrm>
          <a:prstGeom prst="rect">
            <a:avLst/>
          </a:prstGeom>
          <a:solidFill>
            <a:schemeClr val="accent1">
              <a:alpha val="49019"/>
            </a:schemeClr>
          </a:solidFill>
          <a:ln w="9525">
            <a:solidFill>
              <a:schemeClr val="tx1"/>
            </a:solidFill>
            <a:miter lim="800000"/>
            <a:headEnd/>
            <a:tailEnd/>
          </a:ln>
        </p:spPr>
        <p:txBody>
          <a:bodyPr wrap="none" anchor="ctr"/>
          <a:lstStyle/>
          <a:p>
            <a:endParaRPr lang="en-CA"/>
          </a:p>
        </p:txBody>
      </p:sp>
      <p:sp>
        <p:nvSpPr>
          <p:cNvPr id="19460" name="Rectangle 10"/>
          <p:cNvSpPr>
            <a:spLocks noChangeArrowheads="1"/>
          </p:cNvSpPr>
          <p:nvPr/>
        </p:nvSpPr>
        <p:spPr bwMode="auto">
          <a:xfrm>
            <a:off x="2895600" y="4800600"/>
            <a:ext cx="3352800" cy="1752600"/>
          </a:xfrm>
          <a:prstGeom prst="rect">
            <a:avLst/>
          </a:prstGeom>
          <a:solidFill>
            <a:schemeClr val="accent1">
              <a:alpha val="50195"/>
            </a:schemeClr>
          </a:solidFill>
          <a:ln w="9525">
            <a:solidFill>
              <a:schemeClr val="tx1"/>
            </a:solidFill>
            <a:miter lim="800000"/>
            <a:headEnd/>
            <a:tailEnd/>
          </a:ln>
        </p:spPr>
        <p:txBody>
          <a:bodyPr wrap="none" anchor="ctr"/>
          <a:lstStyle/>
          <a:p>
            <a:endParaRPr lang="en-CA"/>
          </a:p>
        </p:txBody>
      </p:sp>
      <p:sp>
        <p:nvSpPr>
          <p:cNvPr id="19462" name="Text Box 12"/>
          <p:cNvSpPr txBox="1">
            <a:spLocks noChangeArrowheads="1"/>
          </p:cNvSpPr>
          <p:nvPr/>
        </p:nvSpPr>
        <p:spPr bwMode="auto">
          <a:xfrm>
            <a:off x="914400" y="3352800"/>
            <a:ext cx="2819400" cy="1004888"/>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Legislative Council</a:t>
            </a:r>
          </a:p>
          <a:p>
            <a:pPr algn="ctr">
              <a:spcBef>
                <a:spcPct val="50000"/>
              </a:spcBef>
            </a:pPr>
            <a:r>
              <a:rPr lang="en-US" sz="2400">
                <a:latin typeface="Times New Roman" pitchFamily="18" charset="0"/>
              </a:rPr>
              <a:t>(Appointed)</a:t>
            </a:r>
          </a:p>
        </p:txBody>
      </p:sp>
      <p:sp>
        <p:nvSpPr>
          <p:cNvPr id="19463" name="Text Box 13"/>
          <p:cNvSpPr txBox="1">
            <a:spLocks noChangeArrowheads="1"/>
          </p:cNvSpPr>
          <p:nvPr/>
        </p:nvSpPr>
        <p:spPr bwMode="auto">
          <a:xfrm>
            <a:off x="3048000" y="5181600"/>
            <a:ext cx="3124200" cy="1004888"/>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Legislative Assembly</a:t>
            </a:r>
          </a:p>
          <a:p>
            <a:pPr algn="ctr">
              <a:spcBef>
                <a:spcPct val="50000"/>
              </a:spcBef>
            </a:pPr>
            <a:r>
              <a:rPr lang="en-US" sz="2400">
                <a:latin typeface="Times New Roman" pitchFamily="18" charset="0"/>
              </a:rPr>
              <a:t>(Elected)</a:t>
            </a:r>
          </a:p>
        </p:txBody>
      </p:sp>
      <p:sp>
        <p:nvSpPr>
          <p:cNvPr id="19464" name="Text Box 14"/>
          <p:cNvSpPr txBox="1">
            <a:spLocks noChangeArrowheads="1"/>
          </p:cNvSpPr>
          <p:nvPr/>
        </p:nvSpPr>
        <p:spPr bwMode="auto">
          <a:xfrm>
            <a:off x="5715000" y="3429000"/>
            <a:ext cx="2667000" cy="1004888"/>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Executive Council</a:t>
            </a:r>
          </a:p>
          <a:p>
            <a:pPr algn="ctr">
              <a:spcBef>
                <a:spcPct val="50000"/>
              </a:spcBef>
            </a:pPr>
            <a:r>
              <a:rPr lang="en-US" sz="2400">
                <a:latin typeface="Times New Roman" pitchFamily="18" charset="0"/>
              </a:rPr>
              <a:t>(Advisory)</a:t>
            </a:r>
          </a:p>
        </p:txBody>
      </p:sp>
      <p:sp>
        <p:nvSpPr>
          <p:cNvPr id="19465" name="Rectangle 15"/>
          <p:cNvSpPr>
            <a:spLocks noChangeArrowheads="1"/>
          </p:cNvSpPr>
          <p:nvPr/>
        </p:nvSpPr>
        <p:spPr bwMode="auto">
          <a:xfrm>
            <a:off x="2514600" y="1905000"/>
            <a:ext cx="4114800" cy="990600"/>
          </a:xfrm>
          <a:prstGeom prst="rect">
            <a:avLst/>
          </a:prstGeom>
          <a:solidFill>
            <a:schemeClr val="accent1"/>
          </a:solidFill>
          <a:ln w="9525">
            <a:solidFill>
              <a:schemeClr val="tx1"/>
            </a:solidFill>
            <a:miter lim="800000"/>
            <a:headEnd/>
            <a:tailEnd/>
          </a:ln>
        </p:spPr>
        <p:txBody>
          <a:bodyPr wrap="none" anchor="ctr"/>
          <a:lstStyle/>
          <a:p>
            <a:endParaRPr lang="en-CA"/>
          </a:p>
        </p:txBody>
      </p:sp>
      <p:sp>
        <p:nvSpPr>
          <p:cNvPr id="19466" name="Text Box 16"/>
          <p:cNvSpPr txBox="1">
            <a:spLocks noChangeArrowheads="1"/>
          </p:cNvSpPr>
          <p:nvPr/>
        </p:nvSpPr>
        <p:spPr bwMode="auto">
          <a:xfrm>
            <a:off x="2895600" y="2133600"/>
            <a:ext cx="3505200" cy="457200"/>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Governor General</a:t>
            </a:r>
          </a:p>
        </p:txBody>
      </p:sp>
      <p:sp>
        <p:nvSpPr>
          <p:cNvPr id="19467" name="Line 17"/>
          <p:cNvSpPr>
            <a:spLocks noChangeShapeType="1"/>
          </p:cNvSpPr>
          <p:nvPr/>
        </p:nvSpPr>
        <p:spPr bwMode="auto">
          <a:xfrm>
            <a:off x="5867400" y="2895600"/>
            <a:ext cx="990600" cy="457200"/>
          </a:xfrm>
          <a:prstGeom prst="line">
            <a:avLst/>
          </a:prstGeom>
          <a:noFill/>
          <a:ln w="34925">
            <a:solidFill>
              <a:schemeClr val="tx1"/>
            </a:solidFill>
            <a:round/>
            <a:headEnd/>
            <a:tailEnd type="triangle" w="med" len="med"/>
          </a:ln>
        </p:spPr>
        <p:txBody>
          <a:bodyPr/>
          <a:lstStyle/>
          <a:p>
            <a:endParaRPr lang="en-US"/>
          </a:p>
        </p:txBody>
      </p:sp>
      <p:sp>
        <p:nvSpPr>
          <p:cNvPr id="19471" name="Text Box 21"/>
          <p:cNvSpPr txBox="1">
            <a:spLocks noChangeArrowheads="1"/>
          </p:cNvSpPr>
          <p:nvPr/>
        </p:nvSpPr>
        <p:spPr bwMode="auto">
          <a:xfrm>
            <a:off x="6553200" y="4722813"/>
            <a:ext cx="2286000" cy="2135187"/>
          </a:xfrm>
          <a:prstGeom prst="rect">
            <a:avLst/>
          </a:prstGeom>
          <a:noFill/>
          <a:ln w="9525">
            <a:noFill/>
            <a:miter lim="800000"/>
            <a:headEnd/>
            <a:tailEnd/>
          </a:ln>
        </p:spPr>
        <p:txBody>
          <a:bodyPr>
            <a:spAutoFit/>
          </a:bodyPr>
          <a:lstStyle/>
          <a:p>
            <a:pPr>
              <a:spcBef>
                <a:spcPct val="50000"/>
              </a:spcBef>
            </a:pPr>
            <a:r>
              <a:rPr lang="en-US" sz="2000" i="1">
                <a:latin typeface="Times New Roman" pitchFamily="18" charset="0"/>
              </a:rPr>
              <a:t>Executive Council </a:t>
            </a:r>
            <a:r>
              <a:rPr lang="en-US" i="1">
                <a:latin typeface="Times New Roman" pitchFamily="18" charset="0"/>
              </a:rPr>
              <a:t>; carries out Governor’s instructions &amp; </a:t>
            </a:r>
            <a:r>
              <a:rPr lang="en-US" sz="2000" i="1">
                <a:latin typeface="Times New Roman" pitchFamily="18" charset="0"/>
              </a:rPr>
              <a:t>advises Governor (who may ignore their advice)</a:t>
            </a:r>
          </a:p>
        </p:txBody>
      </p:sp>
      <p:sp>
        <p:nvSpPr>
          <p:cNvPr id="19472" name="Line 17"/>
          <p:cNvSpPr>
            <a:spLocks noChangeShapeType="1"/>
          </p:cNvSpPr>
          <p:nvPr/>
        </p:nvSpPr>
        <p:spPr bwMode="auto">
          <a:xfrm flipH="1">
            <a:off x="4495800" y="4114800"/>
            <a:ext cx="0" cy="1066800"/>
          </a:xfrm>
          <a:prstGeom prst="line">
            <a:avLst/>
          </a:prstGeom>
          <a:noFill/>
          <a:ln w="34925">
            <a:solidFill>
              <a:schemeClr val="tx1"/>
            </a:solidFill>
            <a:round/>
            <a:headEnd/>
            <a:tailEnd type="triangle" w="med" len="med"/>
          </a:ln>
        </p:spPr>
        <p:txBody>
          <a:bodyPr/>
          <a:lstStyle/>
          <a:p>
            <a:endParaRPr lang="en-US"/>
          </a:p>
        </p:txBody>
      </p:sp>
      <p:sp>
        <p:nvSpPr>
          <p:cNvPr id="19473" name="Line 15"/>
          <p:cNvSpPr>
            <a:spLocks noChangeShapeType="1"/>
          </p:cNvSpPr>
          <p:nvPr/>
        </p:nvSpPr>
        <p:spPr bwMode="auto">
          <a:xfrm flipH="1">
            <a:off x="2209800" y="2895600"/>
            <a:ext cx="914400" cy="457200"/>
          </a:xfrm>
          <a:prstGeom prst="line">
            <a:avLst/>
          </a:prstGeom>
          <a:noFill/>
          <a:ln w="349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4" name="Rectangle 8"/>
          <p:cNvSpPr>
            <a:spLocks noGrp="1" noChangeArrowheads="1"/>
          </p:cNvSpPr>
          <p:nvPr>
            <p:ph type="title"/>
          </p:nvPr>
        </p:nvSpPr>
        <p:spPr/>
        <p:txBody>
          <a:bodyPr/>
          <a:lstStyle/>
          <a:p>
            <a:r>
              <a:rPr lang="en-US" sz="4000" smtClean="0">
                <a:effectLst>
                  <a:outerShdw blurRad="38100" dist="38100" dir="2700000" algn="tl">
                    <a:srgbClr val="C0C0C0"/>
                  </a:outerShdw>
                </a:effectLst>
              </a:rPr>
              <a:t>British Reaction to Rebellions</a:t>
            </a:r>
            <a:br>
              <a:rPr lang="en-US" sz="4000" smtClean="0">
                <a:effectLst>
                  <a:outerShdw blurRad="38100" dist="38100" dir="2700000" algn="tl">
                    <a:srgbClr val="C0C0C0"/>
                  </a:outerShdw>
                </a:effectLst>
              </a:rPr>
            </a:br>
            <a:endParaRPr lang="en-CA" sz="4000" smtClean="0">
              <a:effectLst>
                <a:outerShdw blurRad="38100" dist="38100" dir="2700000" algn="tl">
                  <a:srgbClr val="C0C0C0"/>
                </a:outerShdw>
              </a:effectLst>
            </a:endParaRPr>
          </a:p>
        </p:txBody>
      </p:sp>
      <p:sp>
        <p:nvSpPr>
          <p:cNvPr id="21507" name="Rectangle 6"/>
          <p:cNvSpPr>
            <a:spLocks noGrp="1" noChangeArrowheads="1"/>
          </p:cNvSpPr>
          <p:nvPr>
            <p:ph type="body" idx="4294967295"/>
          </p:nvPr>
        </p:nvSpPr>
        <p:spPr>
          <a:xfrm>
            <a:off x="754063" y="944563"/>
            <a:ext cx="8389937" cy="5653087"/>
          </a:xfrm>
        </p:spPr>
        <p:txBody>
          <a:bodyPr/>
          <a:lstStyle/>
          <a:p>
            <a:pPr marL="660400" indent="-660400">
              <a:buFontTx/>
              <a:buNone/>
            </a:pPr>
            <a:endParaRPr lang="en-US" sz="1000" smtClean="0">
              <a:latin typeface="Times New Roman" pitchFamily="18" charset="0"/>
            </a:endParaRPr>
          </a:p>
          <a:p>
            <a:pPr marL="1035050" lvl="1" indent="-577850">
              <a:lnSpc>
                <a:spcPct val="140000"/>
              </a:lnSpc>
              <a:buFontTx/>
              <a:buAutoNum type="arabicPeriod"/>
            </a:pPr>
            <a:endParaRPr lang="en-US" sz="2600" smtClean="0"/>
          </a:p>
          <a:p>
            <a:pPr marL="1035050" lvl="1" indent="-577850">
              <a:lnSpc>
                <a:spcPct val="140000"/>
              </a:lnSpc>
              <a:buFontTx/>
              <a:buAutoNum type="arabicPeriod"/>
            </a:pPr>
            <a:r>
              <a:rPr lang="en-US" sz="2600" smtClean="0"/>
              <a:t>Force not feasible</a:t>
            </a:r>
          </a:p>
          <a:p>
            <a:pPr marL="1035050" lvl="1" indent="-577850">
              <a:lnSpc>
                <a:spcPct val="140000"/>
              </a:lnSpc>
              <a:buFontTx/>
              <a:buAutoNum type="arabicPeriod"/>
            </a:pPr>
            <a:r>
              <a:rPr lang="en-US" sz="2600" smtClean="0"/>
              <a:t>Lesson of U.S. Revolution: bend, don’t break</a:t>
            </a:r>
          </a:p>
          <a:p>
            <a:pPr marL="1409700" lvl="2" indent="-495300">
              <a:lnSpc>
                <a:spcPct val="90000"/>
              </a:lnSpc>
            </a:pPr>
            <a:r>
              <a:rPr lang="en-US" smtClean="0"/>
              <a:t>Policy of harmony</a:t>
            </a:r>
          </a:p>
          <a:p>
            <a:pPr marL="1035050" lvl="1" indent="-577850">
              <a:lnSpc>
                <a:spcPct val="140000"/>
              </a:lnSpc>
              <a:buFontTx/>
              <a:buAutoNum type="arabicPeriod"/>
            </a:pPr>
            <a:r>
              <a:rPr lang="en-US" sz="2600" smtClean="0"/>
              <a:t>Durham Report:</a:t>
            </a:r>
          </a:p>
          <a:p>
            <a:pPr marL="1409700" lvl="2" indent="-495300">
              <a:lnSpc>
                <a:spcPct val="90000"/>
              </a:lnSpc>
            </a:pPr>
            <a:r>
              <a:rPr lang="en-US" smtClean="0"/>
              <a:t>Responsible Government</a:t>
            </a:r>
          </a:p>
          <a:p>
            <a:pPr marL="1409700" lvl="2" indent="-495300">
              <a:lnSpc>
                <a:spcPct val="90000"/>
              </a:lnSpc>
            </a:pPr>
            <a:r>
              <a:rPr lang="en-US" smtClean="0"/>
              <a:t>Assimilation:  Act of Union 1840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CA" sz="4000" smtClean="0">
                <a:effectLst>
                  <a:outerShdw blurRad="38100" dist="38100" dir="2700000" algn="tl">
                    <a:srgbClr val="C0C0C0"/>
                  </a:outerShdw>
                </a:effectLst>
              </a:rPr>
              <a:t>What Does Responsible Government Mean?</a:t>
            </a:r>
          </a:p>
        </p:txBody>
      </p:sp>
      <p:sp>
        <p:nvSpPr>
          <p:cNvPr id="23555" name="Rectangle 3"/>
          <p:cNvSpPr>
            <a:spLocks noGrp="1" noChangeArrowheads="1"/>
          </p:cNvSpPr>
          <p:nvPr>
            <p:ph idx="1"/>
          </p:nvPr>
        </p:nvSpPr>
        <p:spPr/>
        <p:txBody>
          <a:bodyPr/>
          <a:lstStyle/>
          <a:p>
            <a:r>
              <a:rPr lang="en-CA" smtClean="0"/>
              <a:t>This term specifically meant the policy that </a:t>
            </a:r>
            <a:r>
              <a:rPr lang="en-CA" b="1" smtClean="0"/>
              <a:t>British-appointed governors should bow to the will of elected colonial assemblies</a:t>
            </a:r>
            <a:r>
              <a:rPr lang="en-CA"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idx="1"/>
          </p:nvPr>
        </p:nvSpPr>
        <p:spPr>
          <a:xfrm>
            <a:off x="914400" y="304800"/>
            <a:ext cx="8229600" cy="762000"/>
          </a:xfrm>
        </p:spPr>
        <p:txBody>
          <a:bodyPr/>
          <a:lstStyle/>
          <a:p>
            <a:pPr>
              <a:lnSpc>
                <a:spcPct val="90000"/>
              </a:lnSpc>
              <a:buFontTx/>
              <a:buNone/>
            </a:pPr>
            <a:r>
              <a:rPr lang="en-US" sz="3000" smtClean="0">
                <a:latin typeface="Arial" charset="0"/>
              </a:rPr>
              <a:t>Responsible Government in Canada</a:t>
            </a:r>
          </a:p>
        </p:txBody>
      </p:sp>
      <p:sp>
        <p:nvSpPr>
          <p:cNvPr id="24591" name="Rectangle 9"/>
          <p:cNvSpPr>
            <a:spLocks noChangeArrowheads="1"/>
          </p:cNvSpPr>
          <p:nvPr/>
        </p:nvSpPr>
        <p:spPr bwMode="auto">
          <a:xfrm>
            <a:off x="762000" y="3276600"/>
            <a:ext cx="2819400" cy="1219200"/>
          </a:xfrm>
          <a:prstGeom prst="rect">
            <a:avLst/>
          </a:prstGeom>
          <a:solidFill>
            <a:schemeClr val="accent1">
              <a:alpha val="49019"/>
            </a:schemeClr>
          </a:solidFill>
          <a:ln w="9525">
            <a:solidFill>
              <a:schemeClr val="tx1"/>
            </a:solidFill>
            <a:miter lim="800000"/>
            <a:headEnd/>
            <a:tailEnd/>
          </a:ln>
        </p:spPr>
        <p:txBody>
          <a:bodyPr wrap="none" anchor="ctr"/>
          <a:lstStyle/>
          <a:p>
            <a:endParaRPr lang="en-CA"/>
          </a:p>
        </p:txBody>
      </p:sp>
      <p:sp>
        <p:nvSpPr>
          <p:cNvPr id="24592" name="Rectangle 10"/>
          <p:cNvSpPr>
            <a:spLocks noChangeArrowheads="1"/>
          </p:cNvSpPr>
          <p:nvPr/>
        </p:nvSpPr>
        <p:spPr bwMode="auto">
          <a:xfrm>
            <a:off x="5410200" y="3276600"/>
            <a:ext cx="3352800" cy="1752600"/>
          </a:xfrm>
          <a:prstGeom prst="rect">
            <a:avLst/>
          </a:prstGeom>
          <a:solidFill>
            <a:schemeClr val="accent1">
              <a:alpha val="50195"/>
            </a:schemeClr>
          </a:solidFill>
          <a:ln w="9525">
            <a:solidFill>
              <a:schemeClr val="tx1"/>
            </a:solidFill>
            <a:miter lim="800000"/>
            <a:headEnd/>
            <a:tailEnd/>
          </a:ln>
        </p:spPr>
        <p:txBody>
          <a:bodyPr wrap="none" anchor="ctr"/>
          <a:lstStyle/>
          <a:p>
            <a:endParaRPr lang="en-CA"/>
          </a:p>
        </p:txBody>
      </p:sp>
      <p:sp>
        <p:nvSpPr>
          <p:cNvPr id="24593" name="Text Box 12"/>
          <p:cNvSpPr txBox="1">
            <a:spLocks noChangeArrowheads="1"/>
          </p:cNvSpPr>
          <p:nvPr/>
        </p:nvSpPr>
        <p:spPr bwMode="auto">
          <a:xfrm>
            <a:off x="914400" y="3352800"/>
            <a:ext cx="2819400" cy="1004888"/>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Legislative Council</a:t>
            </a:r>
          </a:p>
          <a:p>
            <a:pPr algn="ctr">
              <a:spcBef>
                <a:spcPct val="50000"/>
              </a:spcBef>
            </a:pPr>
            <a:r>
              <a:rPr lang="en-US" sz="2400">
                <a:latin typeface="Times New Roman" pitchFamily="18" charset="0"/>
              </a:rPr>
              <a:t>(Appointed)</a:t>
            </a:r>
          </a:p>
        </p:txBody>
      </p:sp>
      <p:sp>
        <p:nvSpPr>
          <p:cNvPr id="24594" name="Text Box 13"/>
          <p:cNvSpPr txBox="1">
            <a:spLocks noChangeArrowheads="1"/>
          </p:cNvSpPr>
          <p:nvPr/>
        </p:nvSpPr>
        <p:spPr bwMode="auto">
          <a:xfrm>
            <a:off x="5562600" y="3810000"/>
            <a:ext cx="3124200" cy="1004888"/>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Legislative Assembly</a:t>
            </a:r>
          </a:p>
          <a:p>
            <a:pPr algn="ctr">
              <a:spcBef>
                <a:spcPct val="50000"/>
              </a:spcBef>
            </a:pPr>
            <a:r>
              <a:rPr lang="en-US" sz="2400">
                <a:latin typeface="Times New Roman" pitchFamily="18" charset="0"/>
              </a:rPr>
              <a:t>(Elected)</a:t>
            </a:r>
          </a:p>
        </p:txBody>
      </p:sp>
      <p:sp>
        <p:nvSpPr>
          <p:cNvPr id="24595" name="Text Box 14"/>
          <p:cNvSpPr txBox="1">
            <a:spLocks noChangeArrowheads="1"/>
          </p:cNvSpPr>
          <p:nvPr/>
        </p:nvSpPr>
        <p:spPr bwMode="auto">
          <a:xfrm>
            <a:off x="5486400" y="3352800"/>
            <a:ext cx="2971800" cy="457200"/>
          </a:xfrm>
          <a:prstGeom prst="rect">
            <a:avLst/>
          </a:prstGeom>
          <a:solidFill>
            <a:srgbClr val="FFFF99"/>
          </a:solidFill>
          <a:ln w="9525">
            <a:noFill/>
            <a:miter lim="800000"/>
            <a:headEnd/>
            <a:tailEnd/>
          </a:ln>
        </p:spPr>
        <p:txBody>
          <a:bodyPr>
            <a:spAutoFit/>
          </a:bodyPr>
          <a:lstStyle/>
          <a:p>
            <a:pPr algn="ctr">
              <a:spcBef>
                <a:spcPct val="50000"/>
              </a:spcBef>
            </a:pPr>
            <a:r>
              <a:rPr lang="en-US" sz="2400">
                <a:latin typeface="Times New Roman" pitchFamily="18" charset="0"/>
              </a:rPr>
              <a:t>Executive Council</a:t>
            </a:r>
          </a:p>
        </p:txBody>
      </p:sp>
      <p:sp>
        <p:nvSpPr>
          <p:cNvPr id="24596" name="Rectangle 15"/>
          <p:cNvSpPr>
            <a:spLocks noChangeArrowheads="1"/>
          </p:cNvSpPr>
          <p:nvPr/>
        </p:nvSpPr>
        <p:spPr bwMode="auto">
          <a:xfrm>
            <a:off x="2514600" y="1905000"/>
            <a:ext cx="4114800" cy="990600"/>
          </a:xfrm>
          <a:prstGeom prst="rect">
            <a:avLst/>
          </a:prstGeom>
          <a:solidFill>
            <a:schemeClr val="accent1"/>
          </a:solidFill>
          <a:ln w="9525">
            <a:solidFill>
              <a:schemeClr val="tx1"/>
            </a:solidFill>
            <a:miter lim="800000"/>
            <a:headEnd/>
            <a:tailEnd/>
          </a:ln>
        </p:spPr>
        <p:txBody>
          <a:bodyPr wrap="none" anchor="ctr"/>
          <a:lstStyle/>
          <a:p>
            <a:endParaRPr lang="en-CA"/>
          </a:p>
        </p:txBody>
      </p:sp>
      <p:sp>
        <p:nvSpPr>
          <p:cNvPr id="24597" name="Text Box 16"/>
          <p:cNvSpPr txBox="1">
            <a:spLocks noChangeArrowheads="1"/>
          </p:cNvSpPr>
          <p:nvPr/>
        </p:nvSpPr>
        <p:spPr bwMode="auto">
          <a:xfrm>
            <a:off x="2895600" y="2133600"/>
            <a:ext cx="3505200" cy="457200"/>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Governor General</a:t>
            </a:r>
          </a:p>
        </p:txBody>
      </p:sp>
      <p:sp>
        <p:nvSpPr>
          <p:cNvPr id="24598" name="Line 17"/>
          <p:cNvSpPr>
            <a:spLocks noChangeShapeType="1"/>
          </p:cNvSpPr>
          <p:nvPr/>
        </p:nvSpPr>
        <p:spPr bwMode="auto">
          <a:xfrm>
            <a:off x="5867400" y="2895600"/>
            <a:ext cx="990600" cy="457200"/>
          </a:xfrm>
          <a:prstGeom prst="line">
            <a:avLst/>
          </a:prstGeom>
          <a:noFill/>
          <a:ln w="34925">
            <a:solidFill>
              <a:schemeClr val="tx1"/>
            </a:solidFill>
            <a:round/>
            <a:headEnd/>
            <a:tailEnd type="triangle" w="med" len="med"/>
          </a:ln>
        </p:spPr>
        <p:txBody>
          <a:bodyPr/>
          <a:lstStyle/>
          <a:p>
            <a:endParaRPr lang="en-US"/>
          </a:p>
        </p:txBody>
      </p:sp>
      <p:sp>
        <p:nvSpPr>
          <p:cNvPr id="24599" name="Text Box 21"/>
          <p:cNvSpPr txBox="1">
            <a:spLocks noChangeArrowheads="1"/>
          </p:cNvSpPr>
          <p:nvPr/>
        </p:nvSpPr>
        <p:spPr bwMode="auto">
          <a:xfrm>
            <a:off x="1143000" y="4876800"/>
            <a:ext cx="2286000" cy="1495425"/>
          </a:xfrm>
          <a:prstGeom prst="rect">
            <a:avLst/>
          </a:prstGeom>
          <a:noFill/>
          <a:ln w="9525">
            <a:noFill/>
            <a:miter lim="800000"/>
            <a:headEnd/>
            <a:tailEnd/>
          </a:ln>
        </p:spPr>
        <p:txBody>
          <a:bodyPr>
            <a:spAutoFit/>
          </a:bodyPr>
          <a:lstStyle/>
          <a:p>
            <a:pPr>
              <a:spcBef>
                <a:spcPct val="50000"/>
              </a:spcBef>
            </a:pPr>
            <a:r>
              <a:rPr lang="en-US" sz="2000" i="1">
                <a:latin typeface="Times New Roman" pitchFamily="18" charset="0"/>
              </a:rPr>
              <a:t>Executive Council </a:t>
            </a:r>
            <a:r>
              <a:rPr lang="en-US" i="1">
                <a:latin typeface="Times New Roman" pitchFamily="18" charset="0"/>
              </a:rPr>
              <a:t>; can remain in office only as long as it had the support of Legislative Assembly</a:t>
            </a:r>
            <a:endParaRPr lang="en-US" sz="2000" i="1">
              <a:latin typeface="Times New Roman" pitchFamily="18" charset="0"/>
            </a:endParaRPr>
          </a:p>
        </p:txBody>
      </p:sp>
      <p:sp>
        <p:nvSpPr>
          <p:cNvPr id="24601" name="Line 15"/>
          <p:cNvSpPr>
            <a:spLocks noChangeShapeType="1"/>
          </p:cNvSpPr>
          <p:nvPr/>
        </p:nvSpPr>
        <p:spPr bwMode="auto">
          <a:xfrm flipH="1">
            <a:off x="2209800" y="2895600"/>
            <a:ext cx="914400" cy="457200"/>
          </a:xfrm>
          <a:prstGeom prst="line">
            <a:avLst/>
          </a:prstGeom>
          <a:noFill/>
          <a:ln w="349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bwMode="auto">
          <a:noFill/>
        </p:spPr>
        <p:txBody>
          <a:bodyPr/>
          <a:lstStyle/>
          <a:p>
            <a:r>
              <a:rPr lang="en-CA" sz="4600" smtClean="0">
                <a:effectLst/>
              </a:rPr>
              <a:t>Why the British Granted Responsible Government</a:t>
            </a:r>
          </a:p>
        </p:txBody>
      </p:sp>
      <p:sp>
        <p:nvSpPr>
          <p:cNvPr id="40963" name="Rectangle 3"/>
          <p:cNvSpPr>
            <a:spLocks noGrp="1"/>
          </p:cNvSpPr>
          <p:nvPr>
            <p:ph type="body" idx="4294967295"/>
          </p:nvPr>
        </p:nvSpPr>
        <p:spPr/>
        <p:txBody>
          <a:bodyPr/>
          <a:lstStyle/>
          <a:p>
            <a:r>
              <a:rPr lang="en-CA" sz="2000" smtClean="0"/>
              <a:t>British policy ends </a:t>
            </a:r>
            <a:r>
              <a:rPr lang="en-CA" sz="2000" b="1" smtClean="0"/>
              <a:t>mercantilism</a:t>
            </a:r>
            <a:r>
              <a:rPr lang="en-CA" sz="2000" smtClean="0"/>
              <a:t> moves towards </a:t>
            </a:r>
            <a:r>
              <a:rPr lang="en-CA" sz="2000" b="1" smtClean="0"/>
              <a:t>free trade. </a:t>
            </a:r>
          </a:p>
          <a:p>
            <a:r>
              <a:rPr lang="en-CA" sz="2000" smtClean="0"/>
              <a:t>Example, </a:t>
            </a:r>
            <a:r>
              <a:rPr lang="en-CA" sz="2000" b="1" smtClean="0"/>
              <a:t>repeal of Corn Laws in 1846</a:t>
            </a:r>
            <a:r>
              <a:rPr lang="en-CA" sz="2000" smtClean="0"/>
              <a:t> by Britain, temporarily hurts Canadian wheat producers who had preferential tariff rates under the Corn Laws.</a:t>
            </a:r>
          </a:p>
          <a:p>
            <a:r>
              <a:rPr lang="en-CA" sz="2000" b="1" smtClean="0"/>
              <a:t>Reciprocity Treaty</a:t>
            </a:r>
            <a:r>
              <a:rPr lang="en-CA" sz="2000" smtClean="0"/>
              <a:t> with U.S. in 1854, North-South vs atlantic</a:t>
            </a:r>
          </a:p>
          <a:p>
            <a:r>
              <a:rPr lang="en-CA" sz="2000" smtClean="0"/>
              <a:t>Once the British Empire adopted a policy of free trade, there was less reason to control the internal politics of its most developed colonies (white settled colonies).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noFill/>
        </p:spPr>
        <p:txBody>
          <a:bodyPr/>
          <a:lstStyle/>
          <a:p>
            <a:r>
              <a:rPr lang="en-CA" sz="4600" smtClean="0">
                <a:effectLst/>
              </a:rPr>
              <a:t>Shift to New Imperialism</a:t>
            </a:r>
          </a:p>
        </p:txBody>
      </p:sp>
      <p:sp>
        <p:nvSpPr>
          <p:cNvPr id="43011" name="Rectangle 3"/>
          <p:cNvSpPr>
            <a:spLocks noGrp="1"/>
          </p:cNvSpPr>
          <p:nvPr>
            <p:ph type="body" idx="4294967295"/>
          </p:nvPr>
        </p:nvSpPr>
        <p:spPr/>
        <p:txBody>
          <a:bodyPr/>
          <a:lstStyle/>
          <a:p>
            <a:r>
              <a:rPr lang="en-CA" smtClean="0"/>
              <a:t>Rudyard Kipling’s “White Man’s Burden” and the “Civilizing Mission”</a:t>
            </a:r>
          </a:p>
          <a:p>
            <a:r>
              <a:rPr lang="en-CA" smtClean="0"/>
              <a:t>Opium Wars 1839-1840, 1856-1860</a:t>
            </a:r>
          </a:p>
          <a:p>
            <a:r>
              <a:rPr lang="en-CA" smtClean="0"/>
              <a:t>British Raj after Indian Mutiny of 1857</a:t>
            </a:r>
          </a:p>
          <a:p>
            <a:r>
              <a:rPr lang="en-CA" smtClean="0"/>
              <a:t>Scramble for Africa, 1875 onwards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en-CA" smtClean="0">
                <a:effectLst>
                  <a:outerShdw blurRad="38100" dist="38100" dir="2700000" algn="tl">
                    <a:srgbClr val="C0C0C0"/>
                  </a:outerShdw>
                </a:effectLst>
              </a:rPr>
              <a:t>Nova Scotia is the First</a:t>
            </a:r>
          </a:p>
        </p:txBody>
      </p:sp>
      <p:sp>
        <p:nvSpPr>
          <p:cNvPr id="26627" name="Rectangle 3"/>
          <p:cNvSpPr>
            <a:spLocks noGrp="1" noChangeArrowheads="1"/>
          </p:cNvSpPr>
          <p:nvPr>
            <p:ph idx="1"/>
          </p:nvPr>
        </p:nvSpPr>
        <p:spPr/>
        <p:txBody>
          <a:bodyPr/>
          <a:lstStyle/>
          <a:p>
            <a:r>
              <a:rPr lang="en-CA" smtClean="0"/>
              <a:t>The first instance of responsible government in the British Empire was achieved by the colony of Nova Scotia in January–February </a:t>
            </a:r>
            <a:r>
              <a:rPr lang="en-CA" b="1" smtClean="0"/>
              <a:t>1848</a:t>
            </a:r>
            <a:r>
              <a:rPr lang="en-CA" smtClean="0"/>
              <a:t> through the efforts of </a:t>
            </a:r>
            <a:r>
              <a:rPr lang="en-CA" b="1" smtClean="0"/>
              <a:t>Joseph Howe</a:t>
            </a:r>
            <a:r>
              <a:rPr lang="en-CA" smtClean="0"/>
              <a:t>. </a:t>
            </a:r>
          </a:p>
          <a:p>
            <a:r>
              <a:rPr lang="en-CA" smtClean="0"/>
              <a:t>New Brunswick was next in May 1848</a:t>
            </a:r>
          </a:p>
          <a:p>
            <a:r>
              <a:rPr lang="en-CA" smtClean="0"/>
              <a:t>PEI in 1851</a:t>
            </a:r>
          </a:p>
          <a:p>
            <a:r>
              <a:rPr lang="en-CA" smtClean="0"/>
              <a:t>Newfoundland in 1855</a:t>
            </a: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themeOverride>
</file>

<file path=docProps/app.xml><?xml version="1.0" encoding="utf-8"?>
<Properties xmlns="http://schemas.openxmlformats.org/officeDocument/2006/extended-properties" xmlns:vt="http://schemas.openxmlformats.org/officeDocument/2006/docPropsVTypes">
  <Template>Folio.thmx</Template>
  <TotalTime>956</TotalTime>
  <Words>1035</Words>
  <Application>Microsoft Office PowerPoint</Application>
  <PresentationFormat>On-screen Show (4:3)</PresentationFormat>
  <Paragraphs>114</Paragraphs>
  <Slides>11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Calisto MT</vt:lpstr>
      <vt:lpstr>ＭＳ Ｐゴシック</vt:lpstr>
      <vt:lpstr>Wingdings</vt:lpstr>
      <vt:lpstr>Times New Roman</vt:lpstr>
      <vt:lpstr>Folio</vt:lpstr>
      <vt:lpstr>Responsible Government</vt:lpstr>
      <vt:lpstr>Historical Origins of Responsible Government</vt:lpstr>
      <vt:lpstr>Slide 3</vt:lpstr>
      <vt:lpstr>British Reaction to Rebellions </vt:lpstr>
      <vt:lpstr>What Does Responsible Government Mean?</vt:lpstr>
      <vt:lpstr>Slide 6</vt:lpstr>
      <vt:lpstr>Why the British Granted Responsible Government</vt:lpstr>
      <vt:lpstr>Shift to New Imperialism</vt:lpstr>
      <vt:lpstr>Nova Scotia is the First</vt:lpstr>
      <vt:lpstr>Responsible Government in the Canadas</vt:lpstr>
      <vt:lpstr>Why were the Reformers able to achieve responsible government?</vt:lpstr>
    </vt:vector>
  </TitlesOfParts>
  <Company>USC-PoliSci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Responsible Government</dc:title>
  <dc:creator>kam</dc:creator>
  <cp:lastModifiedBy>alloyd</cp:lastModifiedBy>
  <cp:revision>82</cp:revision>
  <dcterms:created xsi:type="dcterms:W3CDTF">2006-01-08T21:32:36Z</dcterms:created>
  <dcterms:modified xsi:type="dcterms:W3CDTF">2010-04-26T16:10:02Z</dcterms:modified>
</cp:coreProperties>
</file>